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embeddedFontLst>
    <p:embeddedFont>
      <p:font typeface="Century Gothic" panose="020B0502020202020204" pitchFamily="34" charset="0"/>
      <p:regular r:id="rId23"/>
      <p:bold r:id="rId24"/>
      <p:italic r:id="rId25"/>
      <p:boldItalic r:id="rId26"/>
    </p:embeddedFont>
    <p:embeddedFont>
      <p:font typeface="Montserrat" panose="00000500000000000000" pitchFamily="2" charset="0"/>
      <p:regular r:id="rId27"/>
      <p:bold r:id="rId28"/>
      <p:italic r:id="rId29"/>
      <p:boldItalic r:id="rId30"/>
    </p:embeddedFont>
    <p:embeddedFont>
      <p:font typeface="Montserrat SemiBold" panose="000007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hKvWASM0iQxtZLq7D06iaZnDBQ0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4C38AED-EE08-4EAF-AA00-6FEC7AC68664}">
  <a:tblStyle styleId="{C4C38AED-EE08-4EAF-AA00-6FEC7AC68664}" styleName="Table_0"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9525" cap="flat" cmpd="sng">
              <a:solidFill>
                <a:srgbClr val="8D65EA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8D65EA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8D65EA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8D65EA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w="9525" cap="flat" cmpd="sng">
              <a:solidFill>
                <a:srgbClr val="8D65EA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8D65EA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TxStyle/>
      <a:tcStyle>
        <a:tcBdr/>
      </a:tcStyle>
    </a:band2H>
    <a:band1V>
      <a:tcTxStyle/>
      <a:tcStyle>
        <a:tcBdr>
          <a:left>
            <a:ln w="9525" cap="flat" cmpd="sng">
              <a:solidFill>
                <a:srgbClr val="8D65EA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8D65EA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TxStyle/>
      <a:tcStyle>
        <a:tcBdr>
          <a:left>
            <a:ln w="9525" cap="flat" cmpd="sng">
              <a:solidFill>
                <a:srgbClr val="8D65EA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8D65EA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rgbClr val="8D65EA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/>
        <a:fill>
          <a:solidFill>
            <a:srgbClr val="8D65EA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ff514bdd21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2ff514bdd2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ff514bdd21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2ff514bdd2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ff514bdd21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2ff514bdd21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ff514bdd21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2ff514bdd21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ff514bdd21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2ff514bdd2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ff514bdd21_0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2ff514bdd2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ff514bdd21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g2ff514bdd21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ff514bdd21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2ff514bdd21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ff514bdd21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2ff514bdd2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7" name="Google Shape;67;p3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3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5" name="Google Shape;75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>
  <p:cSld name="Encabezado de secció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12192000" cy="6864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2325" y="875644"/>
            <a:ext cx="1746250" cy="76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7691" y="4173351"/>
            <a:ext cx="1329778" cy="6452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36"/>
          <p:cNvSpPr/>
          <p:nvPr/>
        </p:nvSpPr>
        <p:spPr>
          <a:xfrm rot="5400000">
            <a:off x="1509611" y="3213792"/>
            <a:ext cx="878765" cy="3840481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2E2256"/>
              </a:gs>
              <a:gs pos="100000">
                <a:srgbClr val="F51F1F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36"/>
          <p:cNvSpPr/>
          <p:nvPr/>
        </p:nvSpPr>
        <p:spPr>
          <a:xfrm rot="5400000">
            <a:off x="1486968" y="3191699"/>
            <a:ext cx="968237" cy="3884666"/>
          </a:xfrm>
          <a:prstGeom prst="round2SameRect">
            <a:avLst>
              <a:gd name="adj1" fmla="val 48819"/>
              <a:gd name="adj2" fmla="val 0"/>
            </a:avLst>
          </a:prstGeom>
          <a:noFill/>
          <a:ln w="12700" cap="flat" cmpd="sng">
            <a:solidFill>
              <a:srgbClr val="F51F1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E22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36"/>
          <p:cNvSpPr txBox="1">
            <a:spLocks noGrp="1"/>
          </p:cNvSpPr>
          <p:nvPr>
            <p:ph type="body" idx="1"/>
          </p:nvPr>
        </p:nvSpPr>
        <p:spPr>
          <a:xfrm>
            <a:off x="822325" y="3097741"/>
            <a:ext cx="6632834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4000"/>
              <a:buNone/>
              <a:defRPr sz="4000">
                <a:solidFill>
                  <a:srgbClr val="7F7F7F"/>
                </a:solidFill>
              </a:defRPr>
            </a:lvl1pPr>
            <a:lvl2pPr marL="914400" lvl="1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 sz="3600"/>
            </a:lvl2pPr>
            <a:lvl3pPr marL="1371600" lvl="2" indent="-431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3pPr>
            <a:lvl4pPr marL="1828800" lvl="3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4pPr>
            <a:lvl5pPr marL="2286000" lvl="4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6"/>
          <p:cNvSpPr txBox="1">
            <a:spLocks noGrp="1"/>
          </p:cNvSpPr>
          <p:nvPr>
            <p:ph type="body" idx="2"/>
          </p:nvPr>
        </p:nvSpPr>
        <p:spPr>
          <a:xfrm>
            <a:off x="232332" y="4880283"/>
            <a:ext cx="3419993" cy="507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marL="914400" lvl="1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 sz="3600"/>
            </a:lvl2pPr>
            <a:lvl3pPr marL="1371600" lvl="2" indent="-431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3pPr>
            <a:lvl4pPr marL="1828800" lvl="3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4pPr>
            <a:lvl5pPr marL="2286000" lvl="4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>
  <p:cSld name="Contenido con título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2633"/>
            <a:ext cx="12192000" cy="6880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22875" y="3047537"/>
            <a:ext cx="1746250" cy="76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ido con título">
  <p:cSld name="1_Contenido con título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8"/>
          <p:cNvSpPr/>
          <p:nvPr/>
        </p:nvSpPr>
        <p:spPr>
          <a:xfrm>
            <a:off x="-65314" y="-102637"/>
            <a:ext cx="12257314" cy="6960637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22875" y="3047537"/>
            <a:ext cx="1746250" cy="76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ido con título">
  <p:cSld name="2_Contenido con título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2633"/>
            <a:ext cx="12192000" cy="6880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>
  <p:cSld name="Solo el título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ntenido con título">
  <p:cSld name="3_Contenido con título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2633"/>
            <a:ext cx="12192000" cy="6880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5398"/>
            <a:ext cx="12192000" cy="6920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3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3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1.png"/><Relationship Id="rId4" Type="http://schemas.openxmlformats.org/officeDocument/2006/relationships/image" Target="../media/image12.png"/><Relationship Id="rId9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"/>
          <p:cNvSpPr txBox="1"/>
          <p:nvPr/>
        </p:nvSpPr>
        <p:spPr>
          <a:xfrm>
            <a:off x="586990" y="2902199"/>
            <a:ext cx="9192297" cy="1106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075" tIns="119075" rIns="119075" bIns="1190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s-MX" sz="48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Migración en la nube para empresa e-</a:t>
            </a:r>
            <a:r>
              <a:rPr lang="es-MX" sz="48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commerce</a:t>
            </a:r>
            <a:endParaRPr sz="4800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" name="Google Shape;109;p1"/>
          <p:cNvSpPr txBox="1"/>
          <p:nvPr/>
        </p:nvSpPr>
        <p:spPr>
          <a:xfrm>
            <a:off x="489500" y="4002350"/>
            <a:ext cx="11258700" cy="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075" tIns="119075" rIns="119075" bIns="1190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255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1"/>
          <p:cNvSpPr txBox="1"/>
          <p:nvPr/>
        </p:nvSpPr>
        <p:spPr>
          <a:xfrm>
            <a:off x="592435" y="2331639"/>
            <a:ext cx="7106701" cy="57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075" tIns="119075" rIns="119075" bIns="1190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s-MX" sz="2300">
                <a:solidFill>
                  <a:srgbClr val="F51F2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TEAM 2</a:t>
            </a:r>
            <a:endParaRPr sz="2300" b="0" i="0" u="none" strike="noStrike" cap="none">
              <a:solidFill>
                <a:srgbClr val="F51F2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11" name="Google Shape;111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489502" y="4207126"/>
            <a:ext cx="146847" cy="20584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" name="Google Shape;112;p1"/>
          <p:cNvCxnSpPr/>
          <p:nvPr/>
        </p:nvCxnSpPr>
        <p:spPr>
          <a:xfrm rot="10800000" flipH="1">
            <a:off x="604142" y="4002353"/>
            <a:ext cx="2726047" cy="25613"/>
          </a:xfrm>
          <a:prstGeom prst="straightConnector1">
            <a:avLst/>
          </a:prstGeom>
          <a:noFill/>
          <a:ln w="28575" cap="flat" cmpd="sng">
            <a:solidFill>
              <a:srgbClr val="F51F1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g2ff514bdd21_0_19" descr="Imagen que contiene Patrón de fond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-1482" y="2744620"/>
            <a:ext cx="3767858" cy="411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2ff514bdd21_0_19" descr="Imagen que contiene Patrón de fond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66976" y="2744621"/>
            <a:ext cx="3623543" cy="411479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2ff514bdd21_0_19"/>
          <p:cNvSpPr txBox="1"/>
          <p:nvPr/>
        </p:nvSpPr>
        <p:spPr>
          <a:xfrm>
            <a:off x="607553" y="1015150"/>
            <a:ext cx="5406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rgbClr val="48176E"/>
                </a:solidFill>
                <a:latin typeface="Montserrat"/>
                <a:ea typeface="Montserrat"/>
                <a:cs typeface="Montserrat"/>
                <a:sym typeface="Montserrat"/>
              </a:rPr>
              <a:t>Plan de implementación</a:t>
            </a:r>
            <a:endParaRPr/>
          </a:p>
        </p:txBody>
      </p:sp>
      <p:sp>
        <p:nvSpPr>
          <p:cNvPr id="212" name="Google Shape;212;g2ff514bdd21_0_19"/>
          <p:cNvSpPr txBox="1"/>
          <p:nvPr/>
        </p:nvSpPr>
        <p:spPr>
          <a:xfrm>
            <a:off x="3094181" y="2605650"/>
            <a:ext cx="8155500" cy="28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lang="es-MX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 infraestructura se distribuirá en múltiples Zonas de Disponibilidad (AZs) dentro de una única región de AWS para garantizar alta disponibilidad y tolerancia a fallos. Se utilizarán las siguientes soluciones de AWS para cumplir con los requisitos del negocio, junto con los modelos de costos que mejor se ajustan al presupuesto y necesidades. Región </a:t>
            </a:r>
            <a:r>
              <a:rPr lang="es-MX" sz="2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 East (N. Virginia) [us-east-1]</a:t>
            </a:r>
            <a:r>
              <a:rPr lang="es-MX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 Las subnets estarán distribuidas entre </a:t>
            </a:r>
            <a:r>
              <a:rPr lang="es-MX" sz="2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us-east-1a</a:t>
            </a:r>
            <a:r>
              <a:rPr lang="es-MX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lang="es-MX" sz="2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us-east-1b.</a:t>
            </a: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3" name="Google Shape;213;g2ff514bdd21_0_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94999" y="509457"/>
            <a:ext cx="3466833" cy="245698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2ff514bdd21_0_19"/>
          <p:cNvSpPr txBox="1"/>
          <p:nvPr/>
        </p:nvSpPr>
        <p:spPr>
          <a:xfrm>
            <a:off x="685800" y="2952700"/>
            <a:ext cx="4554900" cy="3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Fase 1: Evaluación y Planeación (Mes 1-2)</a:t>
            </a:r>
            <a:endParaRPr sz="15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1. </a:t>
            </a:r>
            <a:r>
              <a:rPr lang="es-MX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Evaluación de la Infraestructura On-Premise:</a:t>
            </a:r>
            <a:endParaRPr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2. </a:t>
            </a:r>
            <a:r>
              <a:rPr lang="es-MX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Definición de la Arquitectura en AWS:</a:t>
            </a:r>
            <a:endParaRPr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3. </a:t>
            </a:r>
            <a:r>
              <a:rPr lang="es-MX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Estimación de Costos y Modelos de Precios:</a:t>
            </a:r>
            <a:endParaRPr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4. </a:t>
            </a:r>
            <a:r>
              <a:rPr lang="es-MX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Plan de Seguridad y Cumplimiento:</a:t>
            </a:r>
            <a:endParaRPr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25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5" name="Google Shape;215;g2ff514bdd21_0_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0675" y="2057375"/>
            <a:ext cx="6518299" cy="391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g2ff514bdd21_0_40" descr="Imagen que contiene Patrón de fond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-1482" y="2744620"/>
            <a:ext cx="3767858" cy="411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2ff514bdd21_0_40" descr="Imagen que contiene Patrón de fond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66976" y="2744621"/>
            <a:ext cx="3623543" cy="411479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2ff514bdd21_0_40"/>
          <p:cNvSpPr txBox="1"/>
          <p:nvPr/>
        </p:nvSpPr>
        <p:spPr>
          <a:xfrm>
            <a:off x="607553" y="1015150"/>
            <a:ext cx="5406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rgbClr val="48176E"/>
                </a:solidFill>
                <a:latin typeface="Montserrat"/>
                <a:ea typeface="Montserrat"/>
                <a:cs typeface="Montserrat"/>
                <a:sym typeface="Montserrat"/>
              </a:rPr>
              <a:t>Plan de implementación</a:t>
            </a:r>
            <a:endParaRPr/>
          </a:p>
        </p:txBody>
      </p:sp>
      <p:sp>
        <p:nvSpPr>
          <p:cNvPr id="223" name="Google Shape;223;g2ff514bdd21_0_40"/>
          <p:cNvSpPr txBox="1"/>
          <p:nvPr/>
        </p:nvSpPr>
        <p:spPr>
          <a:xfrm>
            <a:off x="3094181" y="2605650"/>
            <a:ext cx="8155500" cy="28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lang="es-MX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 infraestructura se distribuirá en múltiples Zonas de Disponibilidad (AZs) dentro de una única región de AWS para garantizar alta disponibilidad y tolerancia a fallos. Se utilizarán las siguientes soluciones de AWS para cumplir con los requisitos del negocio, junto con los modelos de costos que mejor se ajustan al presupuesto y necesidades. Región </a:t>
            </a:r>
            <a:r>
              <a:rPr lang="es-MX" sz="2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 East (N. Virginia) [us-east-1]</a:t>
            </a:r>
            <a:r>
              <a:rPr lang="es-MX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 Las subnets estarán distribuidas entre </a:t>
            </a:r>
            <a:r>
              <a:rPr lang="es-MX" sz="2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us-east-1a</a:t>
            </a:r>
            <a:r>
              <a:rPr lang="es-MX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lang="es-MX" sz="2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us-east-1b.</a:t>
            </a: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4" name="Google Shape;224;g2ff514bdd21_0_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94999" y="509457"/>
            <a:ext cx="3466833" cy="245698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2ff514bdd21_0_40"/>
          <p:cNvSpPr txBox="1"/>
          <p:nvPr/>
        </p:nvSpPr>
        <p:spPr>
          <a:xfrm>
            <a:off x="685800" y="3022850"/>
            <a:ext cx="5043600" cy="30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Fase 2: Preparación y Configuración (Mes 3-4)</a:t>
            </a:r>
            <a:endParaRPr sz="16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1. Configuración de la Infraestructura AWS</a:t>
            </a:r>
            <a:endParaRPr sz="15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</a:t>
            </a:r>
            <a:endParaRPr sz="1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2. Migración y Configuración de Bases de Datos</a:t>
            </a:r>
            <a:endParaRPr sz="15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3. Configuración de Almacenamiento y Backups</a:t>
            </a:r>
            <a:endParaRPr sz="15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15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4. Pruebas de Seguridad y Cumplimiento</a:t>
            </a:r>
            <a:endParaRPr sz="15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26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6" name="Google Shape;226;g2ff514bdd21_0_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9675" y="2327600"/>
            <a:ext cx="4789376" cy="31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g2ff514bdd21_0_52" descr="Imagen que contiene Patrón de fond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-1482" y="2744620"/>
            <a:ext cx="3767858" cy="411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2ff514bdd21_0_52" descr="Imagen que contiene Patrón de fond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66976" y="2744621"/>
            <a:ext cx="3623543" cy="411479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2ff514bdd21_0_52"/>
          <p:cNvSpPr txBox="1"/>
          <p:nvPr/>
        </p:nvSpPr>
        <p:spPr>
          <a:xfrm>
            <a:off x="607553" y="1015150"/>
            <a:ext cx="5406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rgbClr val="48176E"/>
                </a:solidFill>
                <a:latin typeface="Montserrat"/>
                <a:ea typeface="Montserrat"/>
                <a:cs typeface="Montserrat"/>
                <a:sym typeface="Montserrat"/>
              </a:rPr>
              <a:t>Plan de implementación</a:t>
            </a:r>
            <a:endParaRPr/>
          </a:p>
        </p:txBody>
      </p:sp>
      <p:sp>
        <p:nvSpPr>
          <p:cNvPr id="234" name="Google Shape;234;g2ff514bdd21_0_52"/>
          <p:cNvSpPr txBox="1"/>
          <p:nvPr/>
        </p:nvSpPr>
        <p:spPr>
          <a:xfrm>
            <a:off x="3094181" y="2605650"/>
            <a:ext cx="8155500" cy="28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lang="es-MX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 infraestructura se distribuirá en múltiples Zonas de Disponibilidad (AZs) dentro de una única región de AWS para garantizar alta disponibilidad y tolerancia a fallos. Se utilizarán las siguientes soluciones de AWS para cumplir con los requisitos del negocio, junto con los modelos de costos que mejor se ajustan al presupuesto y necesidades. Región </a:t>
            </a:r>
            <a:r>
              <a:rPr lang="es-MX" sz="2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 East (N. Virginia) [us-east-1]</a:t>
            </a:r>
            <a:r>
              <a:rPr lang="es-MX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 Las subnets estarán distribuidas entre </a:t>
            </a:r>
            <a:r>
              <a:rPr lang="es-MX" sz="2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us-east-1a</a:t>
            </a:r>
            <a:r>
              <a:rPr lang="es-MX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lang="es-MX" sz="2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us-east-1b.</a:t>
            </a: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5" name="Google Shape;235;g2ff514bdd21_0_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94999" y="509457"/>
            <a:ext cx="3466833" cy="24569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2ff514bdd21_0_52"/>
          <p:cNvSpPr txBox="1"/>
          <p:nvPr/>
        </p:nvSpPr>
        <p:spPr>
          <a:xfrm>
            <a:off x="685800" y="2435925"/>
            <a:ext cx="6147000" cy="37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Fase 3: Migración (Mes 5)</a:t>
            </a:r>
            <a:endParaRPr sz="20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9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1. Migración Controlada de Aplicaciones y Servicios</a:t>
            </a:r>
            <a:endParaRPr sz="19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1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9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2. Sincronización de Datos y Validación</a:t>
            </a:r>
            <a:endParaRPr sz="19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</a:t>
            </a:r>
            <a:endParaRPr sz="1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9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3. Optimización de Desempeño</a:t>
            </a:r>
            <a:endParaRPr sz="19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7" name="Google Shape;237;g2ff514bdd21_0_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2975" y="4523257"/>
            <a:ext cx="6060524" cy="16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g2ff514bdd21_0_64" descr="Imagen que contiene Patrón de fond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-1482" y="2744620"/>
            <a:ext cx="3767858" cy="411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2ff514bdd21_0_64" descr="Imagen que contiene Patrón de fond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66976" y="2744621"/>
            <a:ext cx="3623543" cy="411479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2ff514bdd21_0_64"/>
          <p:cNvSpPr txBox="1"/>
          <p:nvPr/>
        </p:nvSpPr>
        <p:spPr>
          <a:xfrm>
            <a:off x="607553" y="1015150"/>
            <a:ext cx="5406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rgbClr val="48176E"/>
                </a:solidFill>
                <a:latin typeface="Montserrat"/>
                <a:ea typeface="Montserrat"/>
                <a:cs typeface="Montserrat"/>
                <a:sym typeface="Montserrat"/>
              </a:rPr>
              <a:t>Plan de implementación</a:t>
            </a:r>
            <a:endParaRPr/>
          </a:p>
        </p:txBody>
      </p:sp>
      <p:sp>
        <p:nvSpPr>
          <p:cNvPr id="245" name="Google Shape;245;g2ff514bdd21_0_64"/>
          <p:cNvSpPr txBox="1"/>
          <p:nvPr/>
        </p:nvSpPr>
        <p:spPr>
          <a:xfrm>
            <a:off x="3094181" y="2605650"/>
            <a:ext cx="8155500" cy="28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lang="es-MX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 infraestructura se distribuirá en múltiples Zonas de Disponibilidad (AZs) dentro de una única región de AWS para garantizar alta disponibilidad y tolerancia a fallos. Se utilizarán las siguientes soluciones de AWS para cumplir con los requisitos del negocio, junto con los modelos de costos que mejor se ajustan al presupuesto y necesidades. Región </a:t>
            </a:r>
            <a:r>
              <a:rPr lang="es-MX" sz="2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 East (N. Virginia) [us-east-1]</a:t>
            </a:r>
            <a:r>
              <a:rPr lang="es-MX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 Las subnets estarán distribuidas entre </a:t>
            </a:r>
            <a:r>
              <a:rPr lang="es-MX" sz="2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us-east-1a</a:t>
            </a:r>
            <a:r>
              <a:rPr lang="es-MX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lang="es-MX" sz="2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us-east-1b.</a:t>
            </a: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6" name="Google Shape;246;g2ff514bdd21_0_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94999" y="509457"/>
            <a:ext cx="3466833" cy="245698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2ff514bdd21_0_64"/>
          <p:cNvSpPr txBox="1"/>
          <p:nvPr/>
        </p:nvSpPr>
        <p:spPr>
          <a:xfrm>
            <a:off x="685800" y="2591425"/>
            <a:ext cx="5672100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Fase 4: Operación y Optimización (Mes 6)</a:t>
            </a:r>
            <a:endParaRPr sz="20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9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1. Gestión Continua y Monitoreo:</a:t>
            </a:r>
            <a:endParaRPr sz="19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</a:t>
            </a:r>
            <a:endParaRPr sz="1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9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2. Optimización de Costos y Recursos:</a:t>
            </a:r>
            <a:endParaRPr sz="19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1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9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3. Capacitación y Documentación:</a:t>
            </a:r>
            <a:endParaRPr sz="19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8" name="Google Shape;248;g2ff514bdd21_0_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7894" y="2591425"/>
            <a:ext cx="5518475" cy="271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9" descr="Imagen que contiene Patrón de fond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-1481" y="2744620"/>
            <a:ext cx="3767857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9" descr="Imagen que contiene Patrón de fond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66976" y="2744621"/>
            <a:ext cx="3623543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9"/>
          <p:cNvSpPr txBox="1"/>
          <p:nvPr/>
        </p:nvSpPr>
        <p:spPr>
          <a:xfrm>
            <a:off x="607567" y="1015150"/>
            <a:ext cx="10749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4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Costo de AWS = 19,606.20 USD ANUALES</a:t>
            </a:r>
            <a:endParaRPr/>
          </a:p>
        </p:txBody>
      </p:sp>
      <p:pic>
        <p:nvPicPr>
          <p:cNvPr id="256" name="Google Shape;256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94999" y="509457"/>
            <a:ext cx="3466833" cy="245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7575" y="1661649"/>
            <a:ext cx="11289451" cy="530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g2ff514bdd21_0_77" descr="Imagen que contiene Patrón de fond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-1482" y="2744620"/>
            <a:ext cx="3767858" cy="411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2ff514bdd21_0_77" descr="Imagen que contiene Patrón de fond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66976" y="2744621"/>
            <a:ext cx="3623543" cy="411479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2ff514bdd21_0_77"/>
          <p:cNvSpPr txBox="1"/>
          <p:nvPr/>
        </p:nvSpPr>
        <p:spPr>
          <a:xfrm>
            <a:off x="607567" y="1015150"/>
            <a:ext cx="10749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 sz="4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Costo de AWS = 19,606.20 USD ANUALES</a:t>
            </a:r>
            <a:endParaRPr/>
          </a:p>
        </p:txBody>
      </p:sp>
      <p:pic>
        <p:nvPicPr>
          <p:cNvPr id="265" name="Google Shape;265;g2ff514bdd21_0_7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94999" y="509457"/>
            <a:ext cx="3466833" cy="245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2ff514bdd21_0_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141790"/>
            <a:ext cx="12192001" cy="4716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g2ff514bdd21_0_86" descr="Imagen que contiene Patrón de fond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-1482" y="2744620"/>
            <a:ext cx="3767858" cy="411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2ff514bdd21_0_86" descr="Imagen que contiene Patrón de fond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66976" y="2744621"/>
            <a:ext cx="3623543" cy="411479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2ff514bdd21_0_86"/>
          <p:cNvSpPr txBox="1"/>
          <p:nvPr/>
        </p:nvSpPr>
        <p:spPr>
          <a:xfrm>
            <a:off x="607567" y="1015150"/>
            <a:ext cx="10749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 sz="4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Servicios AWS</a:t>
            </a:r>
            <a:endParaRPr/>
          </a:p>
        </p:txBody>
      </p:sp>
      <p:pic>
        <p:nvPicPr>
          <p:cNvPr id="274" name="Google Shape;274;g2ff514bdd21_0_8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94999" y="509457"/>
            <a:ext cx="3466833" cy="245698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2ff514bdd21_0_86"/>
          <p:cNvSpPr txBox="1"/>
          <p:nvPr/>
        </p:nvSpPr>
        <p:spPr>
          <a:xfrm>
            <a:off x="685800" y="2194550"/>
            <a:ext cx="10820400" cy="36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-MX" sz="16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Amazon EC2: </a:t>
            </a:r>
            <a:r>
              <a:rPr lang="es-MX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Son servidores para autenticación, análisis y tienda en línea. Ajustará automáticamente la capacidad según la demanda.  = 81.47 USD por mes.</a:t>
            </a:r>
            <a:endParaRPr sz="1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</a:pPr>
            <a:r>
              <a:rPr lang="es-MX" sz="16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Elastic Load Balancing: </a:t>
            </a:r>
            <a:r>
              <a:rPr lang="es-MX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 configurará para distribuir automáticamente el tráfico entre las instancias auto escalables, para así controlar de manera eficiente el tráfico. = 22.87 USD por mes.</a:t>
            </a:r>
            <a:endParaRPr sz="1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</a:pPr>
            <a:r>
              <a:rPr lang="es-MX" sz="16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Amazon RDS para MySQL: </a:t>
            </a:r>
            <a:r>
              <a:rPr lang="es-MX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 migrará la BD a RDS con una configuración multi-AZ para garantizar la alta disponibilidad y automatización de tareas como backups y actualizaciones. Tendrán Réplicas. = 102.68 USD por mes.</a:t>
            </a:r>
            <a:endParaRPr sz="1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</a:pPr>
            <a:r>
              <a:rPr lang="es-MX" sz="16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Amazon S3: </a:t>
            </a:r>
            <a:r>
              <a:rPr lang="es-MX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Almacenamiento primario para archivos y backups. Se utilizará S3 Standard para datos críticos y S3 Infrequent Access para backups. = 2.44 USD por mes</a:t>
            </a:r>
            <a:endParaRPr sz="1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</a:pPr>
            <a:r>
              <a:rPr lang="es-MX" sz="16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Amazon CloudFront: </a:t>
            </a:r>
            <a:r>
              <a:rPr lang="es-MX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Utilizado como CDN para distribuir contenido estático globalmente, mejorando la latencia y experiencia del usuario en la tienda en línea. =21.76 USD por mes.</a:t>
            </a:r>
            <a:endParaRPr sz="1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</a:pPr>
            <a:r>
              <a:rPr lang="es-MX" sz="16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AWS Lambda: </a:t>
            </a:r>
            <a:r>
              <a:rPr lang="es-MX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Ejecuta funciones específicas sin necesidad de gestionar servidores. El modelo de pago está basado en pago por uso. = 75 USD por mes.</a:t>
            </a:r>
            <a:endParaRPr sz="1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g2ff514bdd21_0_95" descr="Imagen que contiene Patrón de fond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-1482" y="2744620"/>
            <a:ext cx="3767858" cy="411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2ff514bdd21_0_95" descr="Imagen que contiene Patrón de fond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66976" y="2744621"/>
            <a:ext cx="3623543" cy="411479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2ff514bdd21_0_95"/>
          <p:cNvSpPr txBox="1"/>
          <p:nvPr/>
        </p:nvSpPr>
        <p:spPr>
          <a:xfrm>
            <a:off x="607567" y="1015150"/>
            <a:ext cx="10749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 sz="4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Servicios AWS</a:t>
            </a:r>
            <a:endParaRPr/>
          </a:p>
        </p:txBody>
      </p:sp>
      <p:pic>
        <p:nvPicPr>
          <p:cNvPr id="283" name="Google Shape;283;g2ff514bdd21_0_9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94999" y="509457"/>
            <a:ext cx="3466833" cy="245698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2ff514bdd21_0_95"/>
          <p:cNvSpPr txBox="1"/>
          <p:nvPr/>
        </p:nvSpPr>
        <p:spPr>
          <a:xfrm>
            <a:off x="685800" y="2194550"/>
            <a:ext cx="10820400" cy="36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</a:pPr>
            <a:r>
              <a:rPr lang="es-MX" sz="16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AWS IAM: </a:t>
            </a:r>
            <a:r>
              <a:rPr lang="es-MX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Gestionará roles y permisos, asegurando que se controle el acceso a los recursos. No tiene costos adicionales. = 0 USD por mes.</a:t>
            </a:r>
            <a:endParaRPr sz="1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</a:pPr>
            <a:r>
              <a:rPr lang="es-MX" sz="16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AWS Key Management Service (KMS): </a:t>
            </a:r>
            <a:r>
              <a:rPr lang="es-MX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Proporciona cifrado de datos en reposo y en tránsito. El costo se basa en pago por uso. = 36.00 USD por mes.</a:t>
            </a:r>
            <a:endParaRPr sz="1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</a:pPr>
            <a:r>
              <a:rPr lang="es-MX" sz="16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Amazon Cognito y AWS IAM: </a:t>
            </a:r>
            <a:r>
              <a:rPr lang="es-MX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Cognito autentica usuarios finales en la tienda en línea con modelo de pago por usuario activo. = 17.22 USD por mes.</a:t>
            </a:r>
            <a:endParaRPr sz="1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</a:pPr>
            <a:r>
              <a:rPr lang="es-MX" sz="16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Cumplimiento con GDPR: </a:t>
            </a:r>
            <a:r>
              <a:rPr lang="es-MX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Utiliza servicios como Amazon S3 y RDS con cifrado para proteger datos personales. Implemente mecanismos de transferencia adecuados para datos fuera de la UE.</a:t>
            </a:r>
            <a:endParaRPr sz="1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</a:pPr>
            <a:r>
              <a:rPr lang="es-MX" sz="16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Cumplimiento con PCI-DSS:</a:t>
            </a:r>
            <a:r>
              <a:rPr lang="es-MX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Protege datos de tarjetas de crédito con cifrado en Amazon RDS y controla el acceso mediante VPC.</a:t>
            </a:r>
            <a:endParaRPr sz="1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</a:pPr>
            <a:r>
              <a:rPr lang="es-MX" sz="16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Amazon VPC: </a:t>
            </a:r>
            <a:r>
              <a:rPr lang="es-MX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Provee una red segura y aislada que abarca múltiples subredes públicas y privadas en dos Zonas de Disponibilidad (us-east-1). = 36.50 USD por mes.</a:t>
            </a:r>
            <a:endParaRPr sz="1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g2ff514bdd21_0_104" descr="Imagen que contiene Patrón de fond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-1482" y="2744620"/>
            <a:ext cx="3767858" cy="411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2ff514bdd21_0_104" descr="Imagen que contiene Patrón de fond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66976" y="2744621"/>
            <a:ext cx="3623543" cy="4114799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2ff514bdd21_0_104"/>
          <p:cNvSpPr txBox="1"/>
          <p:nvPr/>
        </p:nvSpPr>
        <p:spPr>
          <a:xfrm>
            <a:off x="607567" y="1015150"/>
            <a:ext cx="10749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 sz="4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Servicios AWS</a:t>
            </a:r>
            <a:endParaRPr/>
          </a:p>
        </p:txBody>
      </p:sp>
      <p:pic>
        <p:nvPicPr>
          <p:cNvPr id="292" name="Google Shape;292;g2ff514bdd21_0_10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94999" y="509457"/>
            <a:ext cx="3466833" cy="245698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2ff514bdd21_0_104"/>
          <p:cNvSpPr txBox="1"/>
          <p:nvPr/>
        </p:nvSpPr>
        <p:spPr>
          <a:xfrm>
            <a:off x="685800" y="2194550"/>
            <a:ext cx="10820400" cy="36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</a:pPr>
            <a:r>
              <a:rPr lang="es-MX" sz="16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Amazon Route 53: </a:t>
            </a:r>
            <a:r>
              <a:rPr lang="es-MX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Gestiona los servicios DNS para asegurar la alta disponibilidad y enrutamiento eficiente. Opera bajo modelo de pago por uso. = 27.90 USD por mes.</a:t>
            </a:r>
            <a:endParaRPr sz="1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</a:pPr>
            <a:r>
              <a:rPr lang="es-MX" sz="16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AWS CloudWatch: </a:t>
            </a:r>
            <a:r>
              <a:rPr lang="es-MX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Proporciona monitoreo, métricas y alertas para todos los recursos y aplicaciones. = 15.00 USD por mes.</a:t>
            </a:r>
            <a:endParaRPr sz="1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</a:pPr>
            <a:r>
              <a:rPr lang="es-MX" sz="16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AWS Cost Explorer: </a:t>
            </a:r>
            <a:r>
              <a:rPr lang="es-MX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Analiza costos y uso de la configuración de alertas para controlar gastos. = 10.01 USD por mes.</a:t>
            </a:r>
            <a:endParaRPr sz="1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</a:pPr>
            <a:r>
              <a:rPr lang="es-MX" sz="16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AWS Budget: </a:t>
            </a:r>
            <a:r>
              <a:rPr lang="es-MX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Configura presupuestos en AWS Budget para recibir notificaciones si los gastos se acercan a los límites establecidos. = 15.00 USD por mes.</a:t>
            </a:r>
            <a:endParaRPr sz="1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</a:pPr>
            <a:r>
              <a:rPr lang="es-MX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TOTAL MENSUAL: 1,633.85 USD</a:t>
            </a:r>
            <a:endParaRPr sz="1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</a:pPr>
            <a:r>
              <a:rPr lang="es-MX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TOTAL ANUAL: 19,606.20</a:t>
            </a:r>
            <a:endParaRPr sz="1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0"/>
          <p:cNvSpPr txBox="1"/>
          <p:nvPr/>
        </p:nvSpPr>
        <p:spPr>
          <a:xfrm>
            <a:off x="465033" y="2680525"/>
            <a:ext cx="65019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GRACIAS</a:t>
            </a:r>
            <a:endParaRPr/>
          </a:p>
        </p:txBody>
      </p:sp>
      <p:cxnSp>
        <p:nvCxnSpPr>
          <p:cNvPr id="299" name="Google Shape;299;p10"/>
          <p:cNvCxnSpPr/>
          <p:nvPr/>
        </p:nvCxnSpPr>
        <p:spPr>
          <a:xfrm>
            <a:off x="577583" y="3822454"/>
            <a:ext cx="116586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00" name="Google Shape;300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5353" y="515272"/>
            <a:ext cx="34671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0" descr="Texto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1891" y="363511"/>
            <a:ext cx="3316782" cy="2000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"/>
          <p:cNvSpPr txBox="1"/>
          <p:nvPr/>
        </p:nvSpPr>
        <p:spPr>
          <a:xfrm>
            <a:off x="586990" y="2902199"/>
            <a:ext cx="9192297" cy="1106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075" tIns="119075" rIns="119075" bIns="1190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s-MX" sz="4837" b="1" i="0" u="none" strike="noStrike" cap="none">
                <a:solidFill>
                  <a:srgbClr val="06080A"/>
                </a:solidFill>
                <a:latin typeface="Montserrat"/>
                <a:ea typeface="Montserrat"/>
                <a:cs typeface="Montserrat"/>
                <a:sym typeface="Montserrat"/>
              </a:rPr>
              <a:t>Copia esta presentación</a:t>
            </a:r>
            <a:endParaRPr sz="4837" b="1" i="0" u="none" strike="noStrike" cap="none">
              <a:solidFill>
                <a:srgbClr val="06080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568590" y="4008956"/>
            <a:ext cx="5228382" cy="638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075" tIns="119075" rIns="119075" bIns="1190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2580" b="0" i="0" u="none" strike="noStrike" cap="none">
                <a:solidFill>
                  <a:srgbClr val="06080A"/>
                </a:solidFill>
                <a:latin typeface="Montserrat"/>
                <a:ea typeface="Montserrat"/>
                <a:cs typeface="Montserrat"/>
                <a:sym typeface="Montserrat"/>
              </a:rPr>
              <a:t>Antes de editarla.</a:t>
            </a:r>
            <a:endParaRPr sz="2580" b="0" i="0" u="none" strike="noStrike" cap="none">
              <a:solidFill>
                <a:srgbClr val="06080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592435" y="2331639"/>
            <a:ext cx="7106701" cy="57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075" tIns="119075" rIns="119075" bIns="1190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s-MX" sz="2300" b="0" i="0" u="none" strike="noStrike" cap="none">
                <a:solidFill>
                  <a:srgbClr val="48176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TEMPLATE PRESENTACIONES</a:t>
            </a:r>
            <a:endParaRPr sz="2300" b="0" i="0" u="none" strike="noStrike" cap="none">
              <a:solidFill>
                <a:srgbClr val="48176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20" name="Google Shape;120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489502" y="4207126"/>
            <a:ext cx="146847" cy="20584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2"/>
          <p:cNvCxnSpPr/>
          <p:nvPr/>
        </p:nvCxnSpPr>
        <p:spPr>
          <a:xfrm rot="10800000" flipH="1">
            <a:off x="604142" y="4002353"/>
            <a:ext cx="2726047" cy="25613"/>
          </a:xfrm>
          <a:prstGeom prst="straightConnector1">
            <a:avLst/>
          </a:prstGeom>
          <a:noFill/>
          <a:ln w="28575" cap="flat" cmpd="sng">
            <a:solidFill>
              <a:srgbClr val="F51F1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0" descr="Imagen que contiene Patrón de fond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-1481" y="2744620"/>
            <a:ext cx="3767857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0" descr="Imagen que contiene Patrón de fond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66976" y="2744621"/>
            <a:ext cx="3623543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73871" y="3242892"/>
            <a:ext cx="5236639" cy="36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0" descr="Texto&#10;&#10;Descripción generada automáticament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65763" y="443302"/>
            <a:ext cx="3829050" cy="23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3" descr="Texto, 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5503" y="2794086"/>
            <a:ext cx="3099067" cy="1879147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"/>
          <p:cNvSpPr txBox="1"/>
          <p:nvPr/>
        </p:nvSpPr>
        <p:spPr>
          <a:xfrm>
            <a:off x="607540" y="1015162"/>
            <a:ext cx="402461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0" i="0" u="none" strike="noStrike" cap="none">
                <a:solidFill>
                  <a:srgbClr val="48176E"/>
                </a:solidFill>
                <a:latin typeface="Montserrat"/>
                <a:ea typeface="Montserrat"/>
                <a:cs typeface="Montserrat"/>
                <a:sym typeface="Montserrat"/>
              </a:rPr>
              <a:t>Título de diapositiva</a:t>
            </a:r>
            <a:endParaRPr/>
          </a:p>
        </p:txBody>
      </p:sp>
      <p:sp>
        <p:nvSpPr>
          <p:cNvPr id="128" name="Google Shape;128;p3"/>
          <p:cNvSpPr txBox="1"/>
          <p:nvPr/>
        </p:nvSpPr>
        <p:spPr>
          <a:xfrm>
            <a:off x="4485523" y="2208066"/>
            <a:ext cx="3886800" cy="30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48176E"/>
                </a:solidFill>
                <a:latin typeface="Montserrat"/>
                <a:ea typeface="Montserrat"/>
                <a:cs typeface="Montserrat"/>
                <a:sym typeface="Montserrat"/>
              </a:rPr>
              <a:t>Situación actual</a:t>
            </a:r>
            <a:endParaRPr sz="1800" b="0" i="0">
              <a:solidFill>
                <a:srgbClr val="48176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48176E"/>
                </a:solidFill>
                <a:latin typeface="Montserrat"/>
                <a:ea typeface="Montserrat"/>
                <a:cs typeface="Montserrat"/>
                <a:sym typeface="Montserrat"/>
              </a:rPr>
              <a:t>Infraestructura actual</a:t>
            </a:r>
            <a:endParaRPr sz="1800">
              <a:solidFill>
                <a:srgbClr val="48176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48176E"/>
                </a:solidFill>
                <a:latin typeface="Montserrat"/>
                <a:ea typeface="Montserrat"/>
                <a:cs typeface="Montserrat"/>
                <a:sym typeface="Montserrat"/>
              </a:rPr>
              <a:t>Estrategia de migración</a:t>
            </a:r>
            <a:endParaRPr sz="1800">
              <a:solidFill>
                <a:srgbClr val="48176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48176E"/>
                </a:solidFill>
                <a:latin typeface="Montserrat"/>
                <a:ea typeface="Montserrat"/>
                <a:cs typeface="Montserrat"/>
                <a:sym typeface="Montserrat"/>
              </a:rPr>
              <a:t>Arquitectura en AWS</a:t>
            </a:r>
            <a:endParaRPr sz="1800">
              <a:solidFill>
                <a:srgbClr val="48176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48176E"/>
                </a:solidFill>
                <a:latin typeface="Montserrat"/>
                <a:ea typeface="Montserrat"/>
                <a:cs typeface="Montserrat"/>
                <a:sym typeface="Montserrat"/>
              </a:rPr>
              <a:t>Plan de implementación</a:t>
            </a:r>
            <a:endParaRPr sz="1800">
              <a:solidFill>
                <a:srgbClr val="48176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48176E"/>
                </a:solidFill>
                <a:latin typeface="Montserrat"/>
                <a:ea typeface="Montserrat"/>
                <a:cs typeface="Montserrat"/>
                <a:sym typeface="Montserrat"/>
              </a:rPr>
              <a:t>Costo de AWS</a:t>
            </a:r>
            <a:endParaRPr sz="1800">
              <a:solidFill>
                <a:srgbClr val="48176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48176E"/>
                </a:solidFill>
                <a:latin typeface="Montserrat"/>
                <a:ea typeface="Montserrat"/>
                <a:cs typeface="Montserrat"/>
                <a:sym typeface="Montserrat"/>
              </a:rPr>
              <a:t>Servicios AWS</a:t>
            </a:r>
            <a:endParaRPr sz="1800">
              <a:solidFill>
                <a:srgbClr val="48176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9" name="Google Shape;129;p3"/>
          <p:cNvCxnSpPr/>
          <p:nvPr/>
        </p:nvCxnSpPr>
        <p:spPr>
          <a:xfrm>
            <a:off x="4337087" y="2465435"/>
            <a:ext cx="0" cy="2666635"/>
          </a:xfrm>
          <a:prstGeom prst="straightConnector1">
            <a:avLst/>
          </a:prstGeom>
          <a:noFill/>
          <a:ln w="9525" cap="flat" cmpd="sng">
            <a:solidFill>
              <a:srgbClr val="F51F1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0" name="Google Shape;130;p3"/>
          <p:cNvSpPr txBox="1"/>
          <p:nvPr/>
        </p:nvSpPr>
        <p:spPr>
          <a:xfrm>
            <a:off x="3533164" y="2208066"/>
            <a:ext cx="655488" cy="3154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>
                <a:solidFill>
                  <a:srgbClr val="F51F1F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800" b="1">
              <a:solidFill>
                <a:srgbClr val="F51F1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>
                <a:solidFill>
                  <a:srgbClr val="F51F1F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800" b="1">
              <a:solidFill>
                <a:srgbClr val="F51F1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>
                <a:solidFill>
                  <a:srgbClr val="F51F1F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800" b="1">
              <a:solidFill>
                <a:srgbClr val="F51F1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>
                <a:solidFill>
                  <a:srgbClr val="F51F1F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800" b="1">
              <a:solidFill>
                <a:srgbClr val="F51F1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>
                <a:solidFill>
                  <a:srgbClr val="F51F1F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800" b="1">
              <a:solidFill>
                <a:srgbClr val="F51F1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>
                <a:solidFill>
                  <a:srgbClr val="F51F1F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1800" b="1">
              <a:solidFill>
                <a:srgbClr val="F51F1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>
                <a:solidFill>
                  <a:srgbClr val="F51F1F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sz="1800" b="1">
              <a:solidFill>
                <a:srgbClr val="F51F1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1" name="Google Shape;131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4999" y="509457"/>
            <a:ext cx="3466833" cy="245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3" descr="Imagen que contiene Patrón de fondo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66976" y="2744621"/>
            <a:ext cx="3623543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4" descr="Imagen que contiene Patrón de fond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-1481" y="2744620"/>
            <a:ext cx="3767857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4" descr="Imagen que contiene Patrón de fond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66976" y="2744621"/>
            <a:ext cx="3623543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4"/>
          <p:cNvSpPr txBox="1"/>
          <p:nvPr/>
        </p:nvSpPr>
        <p:spPr>
          <a:xfrm>
            <a:off x="607540" y="1015162"/>
            <a:ext cx="402461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rgbClr val="48176E"/>
                </a:solidFill>
                <a:latin typeface="Montserrat"/>
                <a:ea typeface="Montserrat"/>
                <a:cs typeface="Montserrat"/>
                <a:sym typeface="Montserrat"/>
              </a:rPr>
              <a:t>Situación actual</a:t>
            </a:r>
            <a:endParaRPr/>
          </a:p>
        </p:txBody>
      </p:sp>
      <p:sp>
        <p:nvSpPr>
          <p:cNvPr id="140" name="Google Shape;140;p4"/>
          <p:cNvSpPr/>
          <p:nvPr/>
        </p:nvSpPr>
        <p:spPr>
          <a:xfrm>
            <a:off x="716972" y="1943100"/>
            <a:ext cx="4838626" cy="4239491"/>
          </a:xfrm>
          <a:prstGeom prst="roundRect">
            <a:avLst>
              <a:gd name="adj" fmla="val 3485"/>
            </a:avLst>
          </a:prstGeom>
          <a:solidFill>
            <a:schemeClr val="lt1"/>
          </a:solidFill>
          <a:ln>
            <a:noFill/>
          </a:ln>
          <a:effectLst>
            <a:outerShdw blurRad="385150" algn="ctr" rotWithShape="0">
              <a:srgbClr val="000000">
                <a:alpha val="1960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4"/>
          <p:cNvSpPr txBox="1"/>
          <p:nvPr/>
        </p:nvSpPr>
        <p:spPr>
          <a:xfrm>
            <a:off x="992332" y="2891320"/>
            <a:ext cx="4099200" cy="19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MX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Ingresos Anuales: </a:t>
            </a:r>
            <a:r>
              <a:rPr lang="es-MX" sz="16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$50 millones</a:t>
            </a:r>
            <a:endParaRPr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MX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Número de Empleados: </a:t>
            </a:r>
            <a:r>
              <a:rPr lang="es-MX" sz="16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</a:t>
            </a:r>
            <a:endParaRPr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MX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Clientes Activos: </a:t>
            </a:r>
            <a:r>
              <a:rPr lang="es-MX" sz="16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500,000</a:t>
            </a:r>
            <a:endParaRPr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MX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Volumen de Transacciones Mensuales: </a:t>
            </a:r>
            <a:r>
              <a:rPr lang="es-MX" sz="16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 millón</a:t>
            </a:r>
            <a:endParaRPr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MX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Presupuesto para la Migración: </a:t>
            </a:r>
            <a:r>
              <a:rPr lang="es-MX" sz="16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$500,000</a:t>
            </a:r>
            <a:endParaRPr>
              <a:solidFill>
                <a:srgbClr val="2E225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4"/>
          <p:cNvSpPr/>
          <p:nvPr/>
        </p:nvSpPr>
        <p:spPr>
          <a:xfrm>
            <a:off x="5985163" y="1943100"/>
            <a:ext cx="4838626" cy="4239491"/>
          </a:xfrm>
          <a:prstGeom prst="roundRect">
            <a:avLst>
              <a:gd name="adj" fmla="val 3485"/>
            </a:avLst>
          </a:prstGeom>
          <a:solidFill>
            <a:schemeClr val="lt1"/>
          </a:solidFill>
          <a:ln>
            <a:noFill/>
          </a:ln>
          <a:effectLst>
            <a:outerShdw blurRad="385150" algn="ctr" rotWithShape="0">
              <a:srgbClr val="000000">
                <a:alpha val="1960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4"/>
          <p:cNvSpPr txBox="1"/>
          <p:nvPr/>
        </p:nvSpPr>
        <p:spPr>
          <a:xfrm>
            <a:off x="6260523" y="2891320"/>
            <a:ext cx="4068000" cy="14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MX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Duración del Proyecto: </a:t>
            </a:r>
            <a:r>
              <a:rPr lang="es-MX" sz="16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 meses</a:t>
            </a:r>
            <a:endParaRPr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MX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a migrar: Plataforma de comercio electrónico, sistema de gestión de inventarios, base de datos de clientes, sistemas de analítica y reporting.</a:t>
            </a:r>
            <a:endParaRPr>
              <a:solidFill>
                <a:srgbClr val="2E225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4" name="Google Shape;144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94999" y="509457"/>
            <a:ext cx="3466833" cy="245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5" descr="Imagen que contiene Patrón de fond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-1481" y="2744620"/>
            <a:ext cx="3767857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5" descr="Imagen que contiene Patrón de fond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66976" y="2744621"/>
            <a:ext cx="3623543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5"/>
          <p:cNvSpPr txBox="1"/>
          <p:nvPr/>
        </p:nvSpPr>
        <p:spPr>
          <a:xfrm>
            <a:off x="607540" y="1015162"/>
            <a:ext cx="402461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rgbClr val="48176E"/>
                </a:solidFill>
                <a:latin typeface="Montserrat"/>
                <a:ea typeface="Montserrat"/>
                <a:cs typeface="Montserrat"/>
                <a:sym typeface="Montserrat"/>
              </a:rPr>
              <a:t>Infraestructura actual</a:t>
            </a:r>
            <a:endParaRPr/>
          </a:p>
        </p:txBody>
      </p:sp>
      <p:sp>
        <p:nvSpPr>
          <p:cNvPr id="152" name="Google Shape;152;p5"/>
          <p:cNvSpPr/>
          <p:nvPr/>
        </p:nvSpPr>
        <p:spPr>
          <a:xfrm>
            <a:off x="716972" y="1943100"/>
            <a:ext cx="4838626" cy="4239491"/>
          </a:xfrm>
          <a:prstGeom prst="roundRect">
            <a:avLst>
              <a:gd name="adj" fmla="val 3485"/>
            </a:avLst>
          </a:prstGeom>
          <a:solidFill>
            <a:schemeClr val="lt1"/>
          </a:solidFill>
          <a:ln>
            <a:noFill/>
          </a:ln>
          <a:effectLst>
            <a:outerShdw blurRad="385150" algn="ctr" rotWithShape="0">
              <a:srgbClr val="000000">
                <a:alpha val="1960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5"/>
          <p:cNvSpPr txBox="1"/>
          <p:nvPr/>
        </p:nvSpPr>
        <p:spPr>
          <a:xfrm>
            <a:off x="992333" y="3185140"/>
            <a:ext cx="3842700" cy="2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MX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Servidores: </a:t>
            </a:r>
            <a:r>
              <a:rPr lang="es-MX" sz="16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50 servidores </a:t>
            </a:r>
            <a:r>
              <a:rPr lang="es-MX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físicos con capacidad limitada.</a:t>
            </a:r>
            <a:endParaRPr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MX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Almacenamiento: </a:t>
            </a:r>
            <a:r>
              <a:rPr lang="es-MX" sz="16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100 TB </a:t>
            </a:r>
            <a:r>
              <a:rPr lang="es-MX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 almacenamiento NAS.</a:t>
            </a:r>
            <a:endParaRPr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MX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Redes: Infraestructura de red local con capacidad de 10 Gbps.</a:t>
            </a:r>
            <a:endParaRPr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MX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Seguridad: </a:t>
            </a:r>
            <a:r>
              <a:rPr lang="es-MX" sz="16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Firewalls </a:t>
            </a:r>
            <a:r>
              <a:rPr lang="es-MX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 sistemas de detección de intrusos gestionados internamente.</a:t>
            </a:r>
            <a:endParaRPr>
              <a:solidFill>
                <a:srgbClr val="2E225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" name="Google Shape;154;p5"/>
          <p:cNvSpPr txBox="1"/>
          <p:nvPr/>
        </p:nvSpPr>
        <p:spPr>
          <a:xfrm>
            <a:off x="6260523" y="4308640"/>
            <a:ext cx="4068041" cy="134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b="0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elit, sed do eiusmod tempor incididunt ut labore et dolore magna aliqua. Ut enim ad minim veniam.</a:t>
            </a: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" name="Google Shape;155;p5"/>
          <p:cNvSpPr txBox="1"/>
          <p:nvPr/>
        </p:nvSpPr>
        <p:spPr>
          <a:xfrm>
            <a:off x="6260523" y="3673442"/>
            <a:ext cx="3953741" cy="46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Subtítulo</a:t>
            </a:r>
            <a:endParaRPr sz="1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6" name="Google Shape;156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60523" y="2255484"/>
            <a:ext cx="608907" cy="60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92332" y="2255485"/>
            <a:ext cx="608908" cy="608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294999" y="509457"/>
            <a:ext cx="3466833" cy="245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6" descr="Imagen que contiene Patrón de fond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-1481" y="2744620"/>
            <a:ext cx="3767857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6" descr="Imagen que contiene Patrón de fond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66976" y="2744621"/>
            <a:ext cx="3623543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6"/>
          <p:cNvSpPr txBox="1"/>
          <p:nvPr/>
        </p:nvSpPr>
        <p:spPr>
          <a:xfrm>
            <a:off x="607556" y="1015150"/>
            <a:ext cx="650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rgbClr val="48176E"/>
                </a:solidFill>
                <a:latin typeface="Montserrat"/>
                <a:ea typeface="Montserrat"/>
                <a:cs typeface="Montserrat"/>
                <a:sym typeface="Montserrat"/>
              </a:rPr>
              <a:t>Evaluando infraestructura actual</a:t>
            </a:r>
            <a:endParaRPr/>
          </a:p>
        </p:txBody>
      </p:sp>
      <p:sp>
        <p:nvSpPr>
          <p:cNvPr id="166" name="Google Shape;166;p6"/>
          <p:cNvSpPr/>
          <p:nvPr/>
        </p:nvSpPr>
        <p:spPr>
          <a:xfrm>
            <a:off x="7110640" y="1692675"/>
            <a:ext cx="5211300" cy="4512600"/>
          </a:xfrm>
          <a:prstGeom prst="roundRect">
            <a:avLst>
              <a:gd name="adj" fmla="val 3485"/>
            </a:avLst>
          </a:prstGeom>
          <a:solidFill>
            <a:schemeClr val="lt1"/>
          </a:solidFill>
          <a:ln>
            <a:noFill/>
          </a:ln>
          <a:effectLst>
            <a:outerShdw blurRad="385150" algn="ctr" rotWithShape="0">
              <a:srgbClr val="000000">
                <a:alpha val="1960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94999" y="509457"/>
            <a:ext cx="3466833" cy="24569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8" name="Google Shape;168;p6"/>
          <p:cNvGraphicFramePr/>
          <p:nvPr/>
        </p:nvGraphicFramePr>
        <p:xfrm>
          <a:off x="212967" y="1669925"/>
          <a:ext cx="3000000" cy="3000000"/>
        </p:xfrm>
        <a:graphic>
          <a:graphicData uri="http://schemas.openxmlformats.org/drawingml/2006/table">
            <a:tbl>
              <a:tblPr firstRow="1" firstCol="1" lastRow="1" lastCol="1" bandRow="1">
                <a:noFill/>
                <a:tableStyleId>{C4C38AED-EE08-4EAF-AA00-6FEC7AC68664}</a:tableStyleId>
              </a:tblPr>
              <a:tblGrid>
                <a:gridCol w="54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0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0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8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No.</a:t>
                      </a:r>
                      <a:endParaRPr/>
                    </a:p>
                  </a:txBody>
                  <a:tcPr marL="59050" marR="59050" marT="59050" marB="5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Concepto</a:t>
                      </a:r>
                      <a:endParaRPr/>
                    </a:p>
                  </a:txBody>
                  <a:tcPr marL="59050" marR="59050" marT="59050" marB="5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Descripción</a:t>
                      </a:r>
                      <a:endParaRPr/>
                    </a:p>
                  </a:txBody>
                  <a:tcPr marL="59050" marR="59050" marT="59050" marB="5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Rango de precios (MXN)</a:t>
                      </a:r>
                      <a:endParaRPr/>
                    </a:p>
                  </a:txBody>
                  <a:tcPr marL="59050" marR="59050" marT="59050" marB="590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6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1</a:t>
                      </a:r>
                      <a:endParaRPr/>
                    </a:p>
                  </a:txBody>
                  <a:tcPr marL="59050" marR="59050" marT="59050" marB="5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Actualizaciones de Hardware</a:t>
                      </a:r>
                      <a:endParaRPr/>
                    </a:p>
                  </a:txBody>
                  <a:tcPr marL="59050" marR="59050" marT="59050" marB="5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Más discos, mejores procesadores, memoria RAM, etc.</a:t>
                      </a:r>
                      <a:endParaRPr/>
                    </a:p>
                  </a:txBody>
                  <a:tcPr marL="59050" marR="59050" marT="59050" marB="5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$170,000 - $850,000</a:t>
                      </a:r>
                      <a:endParaRPr/>
                    </a:p>
                  </a:txBody>
                  <a:tcPr marL="59050" marR="59050" marT="59050" marB="590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6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2</a:t>
                      </a:r>
                      <a:endParaRPr/>
                    </a:p>
                  </a:txBody>
                  <a:tcPr marL="59050" marR="59050" marT="59050" marB="5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Licencias de Sistema Operativo</a:t>
                      </a:r>
                      <a:endParaRPr/>
                    </a:p>
                  </a:txBody>
                  <a:tcPr marL="59050" marR="59050" marT="59050" marB="5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Licencia del windows server, Red Hat Enterprise o parecidos.</a:t>
                      </a:r>
                      <a:endParaRPr/>
                    </a:p>
                  </a:txBody>
                  <a:tcPr marL="59050" marR="59050" marT="59050" marB="5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$300,000 - $500,000</a:t>
                      </a:r>
                      <a:endParaRPr/>
                    </a:p>
                  </a:txBody>
                  <a:tcPr marL="59050" marR="59050" marT="59050" marB="590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3</a:t>
                      </a:r>
                      <a:endParaRPr/>
                    </a:p>
                  </a:txBody>
                  <a:tcPr marL="59050" marR="59050" marT="59050" marB="5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Licencias de Virtualización</a:t>
                      </a:r>
                      <a:endParaRPr/>
                    </a:p>
                  </a:txBody>
                  <a:tcPr marL="59050" marR="59050" marT="59050" marB="5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Máquinas virtuales dentro de los servidores.</a:t>
                      </a:r>
                      <a:endParaRPr/>
                    </a:p>
                  </a:txBody>
                  <a:tcPr marL="59050" marR="59050" marT="59050" marB="5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$400,000 - $1,000,000</a:t>
                      </a:r>
                      <a:endParaRPr/>
                    </a:p>
                  </a:txBody>
                  <a:tcPr marL="59050" marR="59050" marT="59050" marB="590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4</a:t>
                      </a:r>
                      <a:endParaRPr/>
                    </a:p>
                  </a:txBody>
                  <a:tcPr marL="59050" marR="59050" marT="59050" marB="5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Consumo de Energía</a:t>
                      </a:r>
                      <a:endParaRPr/>
                    </a:p>
                  </a:txBody>
                  <a:tcPr marL="59050" marR="59050" marT="59050" marB="5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Electricidad.</a:t>
                      </a:r>
                      <a:endParaRPr/>
                    </a:p>
                  </a:txBody>
                  <a:tcPr marL="59050" marR="59050" marT="59050" marB="5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$357,000 - $714,000</a:t>
                      </a:r>
                      <a:endParaRPr/>
                    </a:p>
                  </a:txBody>
                  <a:tcPr marL="59050" marR="59050" marT="59050" marB="590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5</a:t>
                      </a:r>
                      <a:endParaRPr/>
                    </a:p>
                  </a:txBody>
                  <a:tcPr marL="59050" marR="59050" marT="59050" marB="5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Costo de Refrigeración:</a:t>
                      </a:r>
                      <a:endParaRPr/>
                    </a:p>
                  </a:txBody>
                  <a:tcPr marL="59050" marR="59050" marT="59050" marB="5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Enfriamiento.</a:t>
                      </a:r>
                      <a:endParaRPr/>
                    </a:p>
                  </a:txBody>
                  <a:tcPr marL="59050" marR="59050" marT="59050" marB="5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$357,000 - $714,000</a:t>
                      </a:r>
                      <a:endParaRPr/>
                    </a:p>
                  </a:txBody>
                  <a:tcPr marL="59050" marR="59050" marT="59050" marB="5905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6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6</a:t>
                      </a:r>
                      <a:endParaRPr/>
                    </a:p>
                  </a:txBody>
                  <a:tcPr marL="59050" marR="59050" marT="59050" marB="5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Administradores de Sistemas y Soporte</a:t>
                      </a:r>
                      <a:endParaRPr/>
                    </a:p>
                  </a:txBody>
                  <a:tcPr marL="59050" marR="59050" marT="59050" marB="5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Personal de IT, este varía mucho dependiendo de sus salarios.</a:t>
                      </a:r>
                      <a:endParaRPr/>
                    </a:p>
                  </a:txBody>
                  <a:tcPr marL="59050" marR="59050" marT="59050" marB="5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$1,190,000 - $5,100,000</a:t>
                      </a:r>
                      <a:endParaRPr/>
                    </a:p>
                  </a:txBody>
                  <a:tcPr marL="59050" marR="59050" marT="59050" marB="5905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8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7</a:t>
                      </a:r>
                      <a:endParaRPr/>
                    </a:p>
                  </a:txBody>
                  <a:tcPr marL="59050" marR="59050" marT="59050" marB="5905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Costo de Espacio</a:t>
                      </a:r>
                      <a:endParaRPr/>
                    </a:p>
                  </a:txBody>
                  <a:tcPr marL="59050" marR="59050" marT="59050" marB="5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Ocupa espacio físico en las HQ.</a:t>
                      </a:r>
                      <a:endParaRPr/>
                    </a:p>
                  </a:txBody>
                  <a:tcPr marL="59050" marR="59050" marT="59050" marB="5905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$34,000 - $425,000</a:t>
                      </a:r>
                      <a:endParaRPr/>
                    </a:p>
                  </a:txBody>
                  <a:tcPr marL="59050" marR="59050" marT="59050" marB="5905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8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8</a:t>
                      </a:r>
                      <a:endParaRPr/>
                    </a:p>
                  </a:txBody>
                  <a:tcPr marL="59050" marR="59050" marT="59050" marB="5905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Mantenimiento del Data Center</a:t>
                      </a:r>
                      <a:endParaRPr/>
                    </a:p>
                  </a:txBody>
                  <a:tcPr marL="59050" marR="59050" marT="59050" marB="5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Mantenimiento del centro de datos.</a:t>
                      </a:r>
                      <a:endParaRPr/>
                    </a:p>
                  </a:txBody>
                  <a:tcPr marL="59050" marR="59050" marT="59050" marB="5905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$85,000 - $340,000</a:t>
                      </a:r>
                      <a:endParaRPr/>
                    </a:p>
                  </a:txBody>
                  <a:tcPr marL="59050" marR="59050" marT="59050" marB="5905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8075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u="none" strike="noStrike" cap="none"/>
                        <a:t>TOTAL</a:t>
                      </a:r>
                      <a:endParaRPr/>
                    </a:p>
                  </a:txBody>
                  <a:tcPr marL="59050" marR="59050" marT="59050" marB="5905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 u="none" strike="noStrike" cap="none"/>
                        <a:t>$2,893,000 - $9,643,000</a:t>
                      </a:r>
                      <a:endParaRPr/>
                    </a:p>
                  </a:txBody>
                  <a:tcPr marL="59050" marR="59050" marT="59050" marB="5905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69" name="Google Shape;169;p6" descr="Ingeniero/Ingeniera de Sistemas | No se que estudiar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49810" y="2466976"/>
            <a:ext cx="2463077" cy="164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 descr="Windows Server 2022 | Microsof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72762" y="2707304"/>
            <a:ext cx="2011157" cy="152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449810" y="4293897"/>
            <a:ext cx="2232170" cy="1339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6" descr="Científicos crean nueva tecnología de refrigeración | ACR Latinoamérica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930891" y="4778680"/>
            <a:ext cx="2153029" cy="1076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7" descr="Imagen que contiene Patrón de fond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-1481" y="2744620"/>
            <a:ext cx="3767857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7" descr="Imagen que contiene Patrón de fond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66976" y="2744621"/>
            <a:ext cx="3623543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7"/>
          <p:cNvSpPr/>
          <p:nvPr/>
        </p:nvSpPr>
        <p:spPr>
          <a:xfrm>
            <a:off x="6320790" y="1222550"/>
            <a:ext cx="5154237" cy="5165322"/>
          </a:xfrm>
          <a:prstGeom prst="roundRect">
            <a:avLst>
              <a:gd name="adj" fmla="val 2379"/>
            </a:avLst>
          </a:prstGeom>
          <a:solidFill>
            <a:schemeClr val="lt1"/>
          </a:solidFill>
          <a:ln>
            <a:noFill/>
          </a:ln>
          <a:effectLst>
            <a:outerShdw blurRad="385150" algn="ctr" rotWithShape="0">
              <a:srgbClr val="000000">
                <a:alpha val="1960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7"/>
          <p:cNvSpPr txBox="1"/>
          <p:nvPr/>
        </p:nvSpPr>
        <p:spPr>
          <a:xfrm>
            <a:off x="607558" y="373900"/>
            <a:ext cx="7350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rgbClr val="48176E"/>
                </a:solidFill>
                <a:latin typeface="Montserrat"/>
                <a:ea typeface="Montserrat"/>
                <a:cs typeface="Montserrat"/>
                <a:sym typeface="Montserrat"/>
              </a:rPr>
              <a:t>Estrategia de Migración</a:t>
            </a:r>
            <a:endParaRPr/>
          </a:p>
        </p:txBody>
      </p:sp>
      <p:pic>
        <p:nvPicPr>
          <p:cNvPr id="181" name="Google Shape;181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94999" y="509457"/>
            <a:ext cx="3466833" cy="245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7" descr="Unveiling the Power of AWS: A Primer on Amazon Web Services and Its Key  Offering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26914" y="1510565"/>
            <a:ext cx="2636238" cy="1977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7" descr="Lift and Shift to AWS demystified | Addteq: The Top DevOps Tools &amp; Software  Team Products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06882" y="3751684"/>
            <a:ext cx="2656271" cy="205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7"/>
          <p:cNvSpPr txBox="1"/>
          <p:nvPr/>
        </p:nvSpPr>
        <p:spPr>
          <a:xfrm>
            <a:off x="6468813" y="2044400"/>
            <a:ext cx="4858200" cy="37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estrategia seleccionada es una combinación de </a:t>
            </a:r>
            <a:r>
              <a:rPr lang="es-MX" sz="15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"lift-and-shift</a:t>
            </a:r>
            <a:r>
              <a:rPr lang="es-MX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" y </a:t>
            </a:r>
            <a:r>
              <a:rPr lang="es-MX" sz="15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modernización parcial</a:t>
            </a:r>
            <a:r>
              <a:rPr lang="es-MX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MX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aplicaciones críticas como la tienda online y los sistemas de analítica, se usarán contenedores o se moverán a soluciones serverless (por ejemplo, AWS Lambda para tareas específicas). Los sistemas de autenticación y almacenamiento de archivos pueden beneficiarse de una simple reubicación a instancias EC2 y S3, respectivamente.</a:t>
            </a:r>
            <a:endParaRPr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MX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Bases de Datos: La base de datos MySQL distribuida puede migrar a Amazon RDS para aprovechar la gestión automatizada, escalabilidad y mayor disponibilidad. Si se espera un crecimiento considerable, también podrías considerar Amazon Aurora.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8" descr="Imagen que contiene Patrón de fond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-1481" y="2744620"/>
            <a:ext cx="3767857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8" descr="Imagen que contiene Patrón de fond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66976" y="2744621"/>
            <a:ext cx="3623543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8"/>
          <p:cNvSpPr txBox="1"/>
          <p:nvPr/>
        </p:nvSpPr>
        <p:spPr>
          <a:xfrm>
            <a:off x="607540" y="1015162"/>
            <a:ext cx="4024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rgbClr val="48176E"/>
                </a:solidFill>
                <a:latin typeface="Montserrat"/>
                <a:ea typeface="Montserrat"/>
                <a:cs typeface="Montserrat"/>
                <a:sym typeface="Montserrat"/>
              </a:rPr>
              <a:t>Arquitectura en AWS</a:t>
            </a:r>
            <a:endParaRPr/>
          </a:p>
        </p:txBody>
      </p:sp>
      <p:sp>
        <p:nvSpPr>
          <p:cNvPr id="192" name="Google Shape;192;p8"/>
          <p:cNvSpPr/>
          <p:nvPr/>
        </p:nvSpPr>
        <p:spPr>
          <a:xfrm>
            <a:off x="1899848" y="1669925"/>
            <a:ext cx="9575100" cy="4512600"/>
          </a:xfrm>
          <a:prstGeom prst="roundRect">
            <a:avLst>
              <a:gd name="adj" fmla="val 3485"/>
            </a:avLst>
          </a:prstGeom>
          <a:solidFill>
            <a:srgbClr val="2E2256"/>
          </a:solidFill>
          <a:ln>
            <a:noFill/>
          </a:ln>
          <a:effectLst>
            <a:outerShdw blurRad="385150" algn="ctr" rotWithShape="0">
              <a:srgbClr val="000000">
                <a:alpha val="1960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8"/>
          <p:cNvSpPr txBox="1"/>
          <p:nvPr/>
        </p:nvSpPr>
        <p:spPr>
          <a:xfrm>
            <a:off x="3094181" y="2605650"/>
            <a:ext cx="8155500" cy="28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lang="es-MX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 infraestructura se distribuirá en múltiples Zonas de Disponibilidad (AZs) dentro de una única región de AWS para garantizar alta disponibilidad y tolerancia a fallos. Se utilizarán las siguientes soluciones de AWS para cumplir con los requisitos del negocio, junto con los modelos de costos que mejor se ajustan al presupuesto y necesidades. Región </a:t>
            </a:r>
            <a:r>
              <a:rPr lang="es-MX" sz="2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 East (N. Virginia) [us-east-1]</a:t>
            </a:r>
            <a:r>
              <a:rPr lang="es-MX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 Las subnets estarán distribuidas entre </a:t>
            </a:r>
            <a:r>
              <a:rPr lang="es-MX" sz="2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us-east-1a</a:t>
            </a:r>
            <a:r>
              <a:rPr lang="es-MX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lang="es-MX" sz="2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us-east-1b.</a:t>
            </a: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4" name="Google Shape;194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94999" y="509457"/>
            <a:ext cx="3466833" cy="245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2ff514bdd21_0_9" descr="Imagen que contiene Patrón de fond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-1482" y="2744620"/>
            <a:ext cx="3767858" cy="411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2ff514bdd21_0_9" descr="Imagen que contiene Patrón de fond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66976" y="2744621"/>
            <a:ext cx="3623543" cy="411479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2ff514bdd21_0_9"/>
          <p:cNvSpPr txBox="1"/>
          <p:nvPr/>
        </p:nvSpPr>
        <p:spPr>
          <a:xfrm>
            <a:off x="607540" y="1015162"/>
            <a:ext cx="4024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rgbClr val="48176E"/>
                </a:solidFill>
                <a:latin typeface="Montserrat"/>
                <a:ea typeface="Montserrat"/>
                <a:cs typeface="Montserrat"/>
                <a:sym typeface="Montserrat"/>
              </a:rPr>
              <a:t>Arquitectura en AWS</a:t>
            </a:r>
            <a:endParaRPr/>
          </a:p>
        </p:txBody>
      </p:sp>
      <p:sp>
        <p:nvSpPr>
          <p:cNvPr id="202" name="Google Shape;202;g2ff514bdd21_0_9"/>
          <p:cNvSpPr txBox="1"/>
          <p:nvPr/>
        </p:nvSpPr>
        <p:spPr>
          <a:xfrm>
            <a:off x="3094181" y="2605650"/>
            <a:ext cx="8155500" cy="28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lang="es-MX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 infraestructura se distribuirá en múltiples Zonas de Disponibilidad (AZs) dentro de una única región de AWS para garantizar alta disponibilidad y tolerancia a fallos. Se utilizarán las siguientes soluciones de AWS para cumplir con los requisitos del negocio, junto con los modelos de costos que mejor se ajustan al presupuesto y necesidades. Región </a:t>
            </a:r>
            <a:r>
              <a:rPr lang="es-MX" sz="2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 East (N. Virginia) [us-east-1]</a:t>
            </a:r>
            <a:r>
              <a:rPr lang="es-MX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 Las subnets estarán distribuidas entre </a:t>
            </a:r>
            <a:r>
              <a:rPr lang="es-MX" sz="2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us-east-1a</a:t>
            </a:r>
            <a:r>
              <a:rPr lang="es-MX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lang="es-MX" sz="2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us-east-1b.</a:t>
            </a: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3" name="Google Shape;203;g2ff514bdd21_0_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94999" y="509457"/>
            <a:ext cx="3466833" cy="245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2ff514bdd21_0_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9170" y="1538350"/>
            <a:ext cx="9457155" cy="53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1578</Words>
  <Application>Microsoft Office PowerPoint</Application>
  <PresentationFormat>Widescreen</PresentationFormat>
  <Paragraphs>148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Century Gothic</vt:lpstr>
      <vt:lpstr>Montserrat</vt:lpstr>
      <vt:lpstr>Montserrat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Jorge Garcia</dc:creator>
  <cp:lastModifiedBy>cesar fernando castro parada</cp:lastModifiedBy>
  <cp:revision>1</cp:revision>
  <dcterms:created xsi:type="dcterms:W3CDTF">2024-02-16T18:05:01Z</dcterms:created>
  <dcterms:modified xsi:type="dcterms:W3CDTF">2024-09-12T23:34:15Z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2024-02-19T18:17:50Z</vt:lpwstr>
  </property>
  <property fmtid="{D5CDD505-2E9C-101B-9397-08002B2CF9AE}" pid="4" name="MSIP_Label_defa4170-0d19-0005-0004-bc88714345d2_Method">
    <vt:lpwstr>Privileged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76abf832-dd09-4da3-8125-6dc5e4d3004c</vt:lpwstr>
  </property>
  <property fmtid="{D5CDD505-2E9C-101B-9397-08002B2CF9AE}" pid="7" name="MSIP_Label_defa4170-0d19-0005-0004-bc88714345d2_ActionId">
    <vt:lpwstr>6f866f23-f291-428d-bfaa-93f456f14db7</vt:lpwstr>
  </property>
  <property fmtid="{D5CDD505-2E9C-101B-9397-08002B2CF9AE}" pid="8" name="MSIP_Label_defa4170-0d19-0005-0004-bc88714345d2_ContentBits">
    <vt:lpwstr>0</vt:lpwstr>
  </property>
</Properties>
</file>